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20"/>
  </p:notesMasterIdLst>
  <p:handoutMasterIdLst>
    <p:handoutMasterId r:id="rId21"/>
  </p:handoutMasterIdLst>
  <p:sldIdLst>
    <p:sldId id="257" r:id="rId2"/>
    <p:sldId id="258" r:id="rId3"/>
    <p:sldId id="284" r:id="rId4"/>
    <p:sldId id="259" r:id="rId5"/>
    <p:sldId id="282" r:id="rId6"/>
    <p:sldId id="263" r:id="rId7"/>
    <p:sldId id="283" r:id="rId8"/>
    <p:sldId id="265" r:id="rId9"/>
    <p:sldId id="269" r:id="rId10"/>
    <p:sldId id="266" r:id="rId11"/>
    <p:sldId id="272" r:id="rId12"/>
    <p:sldId id="285" r:id="rId13"/>
    <p:sldId id="286" r:id="rId14"/>
    <p:sldId id="287" r:id="rId15"/>
    <p:sldId id="288" r:id="rId16"/>
    <p:sldId id="289" r:id="rId17"/>
    <p:sldId id="275" r:id="rId18"/>
    <p:sldId id="262" r:id="rId19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660"/>
  </p:normalViewPr>
  <p:slideViewPr>
    <p:cSldViewPr snapToGrid="0">
      <p:cViewPr varScale="1">
        <p:scale>
          <a:sx n="63" d="100"/>
          <a:sy n="63" d="100"/>
        </p:scale>
        <p:origin x="7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20"/>
    </p:cViewPr>
  </p:sorter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48A3544-385A-47A9-AAA5-ECDE6612A11F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F73BE05-6C7D-468D-B433-DDFC4F0819BE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"/>
              <a:t>Haga clic para modificar los estilos de texto del patrón</a:t>
            </a:r>
            <a:endParaRPr lang="en-US"/>
          </a:p>
          <a:p>
            <a:pPr lvl="1" rtl="0"/>
            <a:r>
              <a:rPr lang="es"/>
              <a:t>Segundo nivel</a:t>
            </a:r>
          </a:p>
          <a:p>
            <a:pPr lvl="2" rtl="0"/>
            <a:r>
              <a:rPr lang="es"/>
              <a:t>Tercer nivel</a:t>
            </a:r>
          </a:p>
          <a:p>
            <a:pPr lvl="3" rtl="0"/>
            <a:r>
              <a:rPr lang="es"/>
              <a:t>Cuarto nivel</a:t>
            </a:r>
          </a:p>
          <a:p>
            <a:pPr lvl="4" rtl="0"/>
            <a:r>
              <a:rPr lang="es"/>
              <a:t>Quinto nivel</a:t>
            </a:r>
            <a:endParaRPr lang="en-US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fech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BF73BE05-6C7D-468D-B433-DDFC4F0819BE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635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es-ES"/>
              <a:t>Haga clic para modificar el estilo de subtítulo del patrón</a:t>
            </a:r>
            <a:endParaRPr lang="en-US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BDD6E0-AD8D-45E4-AD9F-19818203D7BD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FC992A-CC56-4D4E-AD85-36A20390DB11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3A0641-D90D-45EF-A619-84D92EAC9606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2B802E-BFC6-4F89-8E3C-91026AB025AB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790B00-0530-4D1E-BDCB-36188ECD53E6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289539-2F87-43AF-8A5D-E992DCF9F593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ción de número de diapositiva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B5D441-F920-4B23-9C83-2DCFFDC4C28F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11" name="Marcador de pie de página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Marcador de posición de número de diapositiva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905ED3-47DC-4785-91BE-A3159F909C32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572A2E-2D1F-4CE9-8283-32B623FD9550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3EBED02-4679-462C-830F-722888DF8E2D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1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EB264D6B-F770-42EA-A416-77765C2D9E77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es"/>
              <a:t>Haga clic para modificar los estilos de texto del patrón</a:t>
            </a:r>
          </a:p>
          <a:p>
            <a:pPr lvl="1" rtl="0"/>
            <a:r>
              <a:rPr lang="es"/>
              <a:t>Segundo nivel</a:t>
            </a:r>
          </a:p>
          <a:p>
            <a:pPr lvl="2" rtl="0"/>
            <a:r>
              <a:rPr lang="es"/>
              <a:t>Tercer nivel</a:t>
            </a:r>
          </a:p>
          <a:p>
            <a:pPr lvl="3" rtl="0"/>
            <a:r>
              <a:rPr lang="es"/>
              <a:t>Cuarto nivel</a:t>
            </a:r>
          </a:p>
          <a:p>
            <a:pPr lvl="4" rtl="0"/>
            <a:r>
              <a:rPr lang="es"/>
              <a:t>Quinto nivel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0B690EE5-24CD-41B5-AD70-FAB1408B17DB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ángulo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1677" y="327185"/>
            <a:ext cx="6253317" cy="4071190"/>
          </a:xfrm>
        </p:spPr>
        <p:txBody>
          <a:bodyPr rtlCol="0">
            <a:normAutofit/>
          </a:bodyPr>
          <a:lstStyle/>
          <a:p>
            <a:pPr algn="ctr"/>
            <a:r>
              <a:rPr lang="es-ES" sz="2800" b="1" dirty="0">
                <a:solidFill>
                  <a:srgbClr val="002060"/>
                </a:solidFill>
              </a:rPr>
              <a:t>Catálogo de indicadores institucionales según Programa</a:t>
            </a:r>
            <a:br>
              <a:rPr lang="es-ES" sz="2800" b="1" dirty="0">
                <a:solidFill>
                  <a:srgbClr val="002060"/>
                </a:solidFill>
              </a:rPr>
            </a:br>
            <a:br>
              <a:rPr lang="es-ES" sz="2800" b="1" dirty="0">
                <a:solidFill>
                  <a:srgbClr val="002060"/>
                </a:solidFill>
              </a:rPr>
            </a:br>
            <a:r>
              <a:rPr lang="es-ES" sz="2800" b="1" dirty="0">
                <a:solidFill>
                  <a:srgbClr val="002060"/>
                </a:solidFill>
              </a:rPr>
              <a:t>Acuerdo No.3 , Acta No.09-2026   de Junta Directiva INAMU</a:t>
            </a:r>
            <a:br>
              <a:rPr lang="es-ES" sz="2800" b="1" dirty="0">
                <a:solidFill>
                  <a:srgbClr val="002060"/>
                </a:solidFill>
              </a:rPr>
            </a:br>
            <a:br>
              <a:rPr lang="es-ES" sz="2800" b="1" dirty="0">
                <a:solidFill>
                  <a:srgbClr val="002060"/>
                </a:solidFill>
              </a:rPr>
            </a:br>
            <a:r>
              <a:rPr lang="es-ES" sz="2800" b="1" dirty="0">
                <a:solidFill>
                  <a:srgbClr val="002060"/>
                </a:solidFill>
              </a:rPr>
              <a:t> </a:t>
            </a:r>
            <a:r>
              <a:rPr lang="es-ES" sz="1800" b="1" dirty="0">
                <a:solidFill>
                  <a:srgbClr val="002060"/>
                </a:solidFill>
              </a:rPr>
              <a:t>(Recomendaciones derivadas de la Contratación</a:t>
            </a:r>
            <a:br>
              <a:rPr lang="es-ES" sz="1800" b="1" dirty="0">
                <a:solidFill>
                  <a:srgbClr val="002060"/>
                </a:solidFill>
              </a:rPr>
            </a:br>
            <a:r>
              <a:rPr lang="es-CR" sz="1800" b="1" dirty="0">
                <a:solidFill>
                  <a:srgbClr val="002060"/>
                </a:solidFill>
              </a:rPr>
              <a:t>2025LD-000017-0015800001)</a:t>
            </a: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12AC7CCC-7A9C-4CC6-9440-1F10E6CA81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4" y="2310447"/>
            <a:ext cx="4149969" cy="126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87585-71B1-3FC2-174E-B5C4399D4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9592AF-2E9A-577D-7EE5-F1153985E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solidFill>
                  <a:srgbClr val="002060"/>
                </a:solidFill>
              </a:rPr>
              <a:t>Objetivos Estratégicos de Gestión</a:t>
            </a:r>
            <a:endParaRPr lang="es-CR" sz="2400" b="1" dirty="0">
              <a:solidFill>
                <a:srgbClr val="002060"/>
              </a:solidFill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3B78F5-68E9-5A70-408B-A2EE1F5B3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6905ED3-47DC-4785-91BE-A3159F909C32}" type="datetime1">
              <a:rPr lang="es-ES" smtClean="0">
                <a:solidFill>
                  <a:srgbClr val="002060"/>
                </a:solidFill>
              </a:rPr>
              <a:t>09/09/2026</a:t>
            </a:fld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61B39DE-02A8-7607-3B80-C4C1CFDA48BD}"/>
              </a:ext>
            </a:extLst>
          </p:cNvPr>
          <p:cNvSpPr txBox="1"/>
          <p:nvPr/>
        </p:nvSpPr>
        <p:spPr>
          <a:xfrm>
            <a:off x="1299535" y="2059204"/>
            <a:ext cx="938458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6. Brindar oportunamente el soporte político-administrativo necesario para el impulso de los objetivos institucionales.</a:t>
            </a:r>
          </a:p>
          <a:p>
            <a:endParaRPr lang="es-ES" dirty="0"/>
          </a:p>
          <a:p>
            <a:r>
              <a:rPr lang="es-ES" dirty="0"/>
              <a:t>7. Redefinir los procesos técnico administrativos institucionales que garanticen el cumplimiento de los objetivos estratégicos.</a:t>
            </a:r>
            <a:endParaRPr lang="es-CR" dirty="0"/>
          </a:p>
          <a:p>
            <a:endParaRPr lang="es-ES" dirty="0"/>
          </a:p>
          <a:p>
            <a:r>
              <a:rPr lang="es-ES" dirty="0"/>
              <a:t>8. Desarrollar Tecnologías de información de vanguardia que fomenten la eficiencia y eficacia de los servicios que brinda el INAMU a las mujeres.</a:t>
            </a:r>
            <a:endParaRPr lang="es-CR" dirty="0"/>
          </a:p>
          <a:p>
            <a:endParaRPr lang="es-C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8EFC664-1F48-01CA-FE4E-CAB3CDFCC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307" y="608447"/>
            <a:ext cx="4149969" cy="126587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9E74F53-873C-4F03-F1E4-60E291A5EA15}"/>
              </a:ext>
            </a:extLst>
          </p:cNvPr>
          <p:cNvSpPr txBox="1"/>
          <p:nvPr/>
        </p:nvSpPr>
        <p:spPr>
          <a:xfrm>
            <a:off x="1299535" y="4391005"/>
            <a:ext cx="96621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9. Desarrollar una política de Gestión de Talento Humano que permita la articulación de procesos internos de cara a un posicionamiento institucional positivo en el nivel nacional.</a:t>
            </a:r>
          </a:p>
          <a:p>
            <a:endParaRPr lang="es-E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s-ES" dirty="0"/>
              <a:t>10.  Ejecutar los bienes y servicios institucionales mediante una óptima distribución de los recursos financieros correspondientes en cumplimiento con la normativa vigente.</a:t>
            </a:r>
            <a:endParaRPr lang="es-C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71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54CD0A1-FE75-A72A-E6AB-28923EE6E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B572A2E-2D1F-4CE9-8283-32B623FD9550}" type="datetime1">
              <a:rPr lang="es-ES" smtClean="0"/>
              <a:t>09/09/2026</a:t>
            </a:fld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70EF38D-8E30-0B22-8341-4DF7447955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39"/>
          <a:stretch>
            <a:fillRect/>
          </a:stretch>
        </p:blipFill>
        <p:spPr>
          <a:xfrm>
            <a:off x="163286" y="995423"/>
            <a:ext cx="12028714" cy="474562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7294992-C0A3-44D4-4606-1B89BBF447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547" y="0"/>
            <a:ext cx="4149969" cy="126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419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3115946-61BD-5D2A-799A-03E2EF19F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B572A2E-2D1F-4CE9-8283-32B623FD9550}" type="datetime1">
              <a:rPr lang="es-ES" smtClean="0"/>
              <a:t>09/09/2026</a:t>
            </a:fld>
            <a:endParaRPr 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1F6796D-157D-DB2E-72BF-3D0CB20A2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5423"/>
            <a:ext cx="12192000" cy="450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6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F7672D4-0854-E04B-21FF-92B2E9DC2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B572A2E-2D1F-4CE9-8283-32B623FD9550}" type="datetime1">
              <a:rPr lang="es-ES" smtClean="0"/>
              <a:t>09/09/2026</a:t>
            </a:fld>
            <a:endParaRPr 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5E190BE-7D2C-9623-045F-B8C40FC29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1803"/>
            <a:ext cx="12192000" cy="482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1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ABC651F-0A66-9FB5-86F3-3A5BAC547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B572A2E-2D1F-4CE9-8283-32B623FD9550}" type="datetime1">
              <a:rPr lang="es-ES" smtClean="0"/>
              <a:t>09/09/2026</a:t>
            </a:fld>
            <a:endParaRPr 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E0CC04E-5F17-1F39-5FF7-66A36E7B9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0309"/>
            <a:ext cx="12192000" cy="541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03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21BA2F7-6062-FE02-4EFA-D5EE0C419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B572A2E-2D1F-4CE9-8283-32B623FD9550}" type="datetime1">
              <a:rPr lang="es-ES" smtClean="0"/>
              <a:t>09/09/2026</a:t>
            </a:fld>
            <a:endParaRPr 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51F7B62-27E3-95D5-BCFE-B6CEB6664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1803"/>
            <a:ext cx="12192000" cy="441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11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0160E83-B942-3EFE-3CF8-F53427D55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B572A2E-2D1F-4CE9-8283-32B623FD9550}" type="datetime1">
              <a:rPr lang="es-ES" smtClean="0"/>
              <a:t>09/09/2026</a:t>
            </a:fld>
            <a:endParaRPr lang="en-US" dirty="0"/>
          </a:p>
        </p:txBody>
      </p:sp>
      <p:pic>
        <p:nvPicPr>
          <p:cNvPr id="3" name="Marcador de contenido 5">
            <a:extLst>
              <a:ext uri="{FF2B5EF4-FFF2-40B4-BE49-F238E27FC236}">
                <a16:creationId xmlns:a16="http://schemas.microsoft.com/office/drawing/2014/main" id="{F70BABC2-C554-3EB0-FABF-7A7016D4F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08" y="110585"/>
            <a:ext cx="10741306" cy="625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194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BFD3DE3-ABA9-C570-FD21-FFDFFE6B9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B572A2E-2D1F-4CE9-8283-32B623FD9550}" type="datetime1">
              <a:rPr lang="es-ES" smtClean="0"/>
              <a:t>09/09/2026</a:t>
            </a:fld>
            <a:endParaRPr lang="en-U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750F4C-D0C7-E3D5-A8C9-F70490D94F6A}"/>
              </a:ext>
            </a:extLst>
          </p:cNvPr>
          <p:cNvSpPr txBox="1"/>
          <p:nvPr/>
        </p:nvSpPr>
        <p:spPr>
          <a:xfrm>
            <a:off x="1107440" y="991920"/>
            <a:ext cx="67749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effectLst/>
                <a:latin typeface="Arial" panose="020B0604020202020204" pitchFamily="34" charset="0"/>
                <a:ea typeface="Arial MT"/>
              </a:rPr>
              <a:t>A continuación, se presenta la cantidad actualizada de indicadores de la institución según </a:t>
            </a:r>
            <a:r>
              <a:rPr lang="es-ES" dirty="0">
                <a:latin typeface="Arial" panose="020B0604020202020204" pitchFamily="34" charset="0"/>
                <a:ea typeface="Arial MT"/>
              </a:rPr>
              <a:t>programa</a:t>
            </a:r>
            <a:endParaRPr lang="es-ES" sz="1800" dirty="0">
              <a:effectLst/>
              <a:latin typeface="Arial" panose="020B0604020202020204" pitchFamily="34" charset="0"/>
              <a:ea typeface="Arial MT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2072BE9-0CC6-2862-D8D3-CCE1C3B18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520" y="2511622"/>
            <a:ext cx="8668960" cy="316274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4A65D34-57F1-E732-E910-18E2F0E7D4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231" y="153901"/>
            <a:ext cx="4149969" cy="126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549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697EA10E-C7E1-D95E-BA75-D23441A9B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D9BCD-0A65-0575-533F-84A2E29D3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6905ED3-47DC-4785-91BE-A3159F909C32}" type="datetime1">
              <a:rPr lang="es-ES" smtClean="0">
                <a:solidFill>
                  <a:srgbClr val="002060"/>
                </a:solidFill>
              </a:rPr>
              <a:t>09/09/2026</a:t>
            </a:fld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C77B73A-C1D9-A3D9-5651-8BF9DE28CE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54" y="277444"/>
            <a:ext cx="4149969" cy="126587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204AA8D-DF6D-07DF-5048-9CD8C128A1AD}"/>
              </a:ext>
            </a:extLst>
          </p:cNvPr>
          <p:cNvSpPr txBox="1"/>
          <p:nvPr/>
        </p:nvSpPr>
        <p:spPr>
          <a:xfrm>
            <a:off x="1513840" y="2651760"/>
            <a:ext cx="1030224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400" b="1" spc="-5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Espacio para preguntas y comentarios.</a:t>
            </a:r>
            <a:endParaRPr lang="es-CR" sz="4400" b="1" spc="-50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7470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B0841-65AE-F628-B51C-B295C8C49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solidFill>
                  <a:srgbClr val="002060"/>
                </a:solidFill>
              </a:rPr>
              <a:t>Imagen objetivo</a:t>
            </a:r>
            <a:endParaRPr lang="es-C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5183E93-F319-3E96-50A9-669A7C637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6905ED3-47DC-4785-91BE-A3159F909C32}" type="datetime1">
              <a:rPr lang="es-ES" smtClean="0">
                <a:solidFill>
                  <a:srgbClr val="002060"/>
                </a:solidFill>
              </a:rPr>
              <a:t>09/09/2026</a:t>
            </a:fld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17ABCD6-308C-18FD-4250-E4A647413AE5}"/>
              </a:ext>
            </a:extLst>
          </p:cNvPr>
          <p:cNvSpPr txBox="1"/>
          <p:nvPr/>
        </p:nvSpPr>
        <p:spPr>
          <a:xfrm>
            <a:off x="1341121" y="2967335"/>
            <a:ext cx="8788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i="1" dirty="0"/>
              <a:t>“Cultura nacional caracterizada por la igualdad de género y el cumplimiento de los derechos humanos de las mujeres en su diversidad e interseccionalidades y la cultura machista erradicada”. </a:t>
            </a:r>
            <a:endParaRPr lang="es-CR" sz="24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089A887-5DC5-F927-AE4F-0761DA1E3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320" y="471487"/>
            <a:ext cx="4149969" cy="126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146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4F185-4FE2-009A-28A8-A0DF653A2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D7D799-2A26-6DBD-88A3-D39797396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DIMENSIONES PRIORIZADAS</a:t>
            </a:r>
            <a:b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(impacto sobre brechas)</a:t>
            </a:r>
            <a:endParaRPr lang="es-C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C5A1F8-3C53-DEBF-2921-040A14B1B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CR" sz="2400" dirty="0"/>
              <a:t>DIMENSIÓN 1: Gobernanza de la igualdad y no violencia contra las mujeres</a:t>
            </a:r>
          </a:p>
          <a:p>
            <a:r>
              <a:rPr lang="es-CR" sz="2400" dirty="0"/>
              <a:t>DIMENSIÓN 2: Vida libre de violencia contra las mujeres y acceso a la justicia</a:t>
            </a:r>
          </a:p>
          <a:p>
            <a:r>
              <a:rPr lang="es-CR" sz="2400" dirty="0"/>
              <a:t>DIMENSIÓN 3: Autonomía económica y productiva de las mujeres </a:t>
            </a:r>
          </a:p>
          <a:p>
            <a:r>
              <a:rPr lang="es-CR" sz="2400" dirty="0"/>
              <a:t>DIMENSIÓN 4: Participación políticas paritaria y liderazgo de las mujeres </a:t>
            </a:r>
          </a:p>
          <a:p>
            <a:r>
              <a:rPr lang="es-CR" sz="2400" dirty="0"/>
              <a:t>DIMENSIÓN 5: Derechos y bienestar en el ciclo de vida de las mujeres </a:t>
            </a:r>
          </a:p>
          <a:p>
            <a:pPr algn="ctr"/>
            <a:r>
              <a:rPr lang="es-CR" sz="2400" b="1" i="1" dirty="0"/>
              <a:t>Impacto medido mediante la contribución a indicadores nacionales de género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2141295-AB48-8160-B986-BC072EB9C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6905ED3-47DC-4785-91BE-A3159F909C32}" type="datetime1">
              <a:rPr lang="es-ES" smtClean="0">
                <a:solidFill>
                  <a:srgbClr val="002060"/>
                </a:solidFill>
              </a:rPr>
              <a:t>09/09/2026</a:t>
            </a:fld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234F670-AAE5-9443-9964-FC60085FD4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320" y="471487"/>
            <a:ext cx="4149969" cy="126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00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8BA21-D629-AA42-BBB0-FFEDCE9C8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B19405-5E44-A2BF-18FD-23E4D7106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solidFill>
                  <a:srgbClr val="002060"/>
                </a:solidFill>
              </a:rPr>
              <a:t>Objetivos Estratégicos Sustantivos</a:t>
            </a:r>
            <a:endParaRPr lang="es-C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B230AA5-2F51-5EB8-ED39-963A860A6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6905ED3-47DC-4785-91BE-A3159F909C32}" type="datetime1">
              <a:rPr lang="es-ES" smtClean="0">
                <a:solidFill>
                  <a:srgbClr val="002060"/>
                </a:solidFill>
              </a:rPr>
              <a:t>09/09/2026</a:t>
            </a:fld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A524F33-D50E-B107-3753-EBA895AFBD5B}"/>
              </a:ext>
            </a:extLst>
          </p:cNvPr>
          <p:cNvSpPr txBox="1"/>
          <p:nvPr/>
        </p:nvSpPr>
        <p:spPr>
          <a:xfrm>
            <a:off x="1264920" y="2011606"/>
            <a:ext cx="966216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OE1 .</a:t>
            </a:r>
          </a:p>
          <a:p>
            <a:endParaRPr lang="es-CR" dirty="0"/>
          </a:p>
          <a:p>
            <a:pPr algn="just"/>
            <a:r>
              <a:rPr lang="es-ES" dirty="0"/>
              <a:t>Consolidar la rectoría técnica del INAMU mediante la formulación, seguimiento y evaluación de la implementación de las políticas públicas de igualdad sustantiva y no violencia contra las mujeres, asegurando la incorporación transversal de este enfoque en la planificación y el presupuesto institucional del sector público.</a:t>
            </a:r>
            <a:endParaRPr lang="es-CR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357C147-711D-405A-2380-2224B8F2F9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991" y="560849"/>
            <a:ext cx="4149969" cy="126587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7DC601A-1BC7-361A-10F3-DEF3828EA39A}"/>
              </a:ext>
            </a:extLst>
          </p:cNvPr>
          <p:cNvSpPr txBox="1"/>
          <p:nvPr/>
        </p:nvSpPr>
        <p:spPr>
          <a:xfrm>
            <a:off x="1141116" y="4040178"/>
            <a:ext cx="966216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2400" b="1" dirty="0"/>
              <a:t>INDICADOR ESTRATÉGICO 1 (efecto)</a:t>
            </a:r>
          </a:p>
          <a:p>
            <a:r>
              <a:rPr lang="es-ES" sz="2400" dirty="0"/>
              <a:t>Porcentaje de instituciones públicas que incorporan indicadores, metas y partidas presupuestarias con enfoque de igualdad y no violencia contra las mujeres,  validados por el INAMU</a:t>
            </a: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962988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B9E90-549E-20EF-8B16-46323205A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E82BEE-3118-6E13-DAAC-62E75ACA7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solidFill>
                  <a:srgbClr val="002060"/>
                </a:solidFill>
              </a:rPr>
              <a:t>Objetivos Estratégicos Sustantivos</a:t>
            </a:r>
            <a:endParaRPr lang="es-C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B44F6E-497D-84E1-1E7B-30962F3ED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b="1" dirty="0"/>
              <a:t>OE2.</a:t>
            </a:r>
          </a:p>
          <a:p>
            <a:pPr algn="just"/>
            <a:r>
              <a:rPr lang="es-ES" dirty="0"/>
              <a:t>Fortalecer el sistema de servicios especializados de atención a mujeres en situación de violencia, mediante la articulación interinstitucional y el monitoreo del acceso efectivo a la justicia y la no revictimización de las mujeres atendidas.</a:t>
            </a:r>
          </a:p>
          <a:p>
            <a:pPr algn="just"/>
            <a:endParaRPr lang="es-ES" dirty="0"/>
          </a:p>
          <a:p>
            <a:r>
              <a:rPr lang="es-ES" sz="2400" b="1" dirty="0"/>
              <a:t>INDICADOR ESTRATÉGICO 2 (efecto) </a:t>
            </a:r>
          </a:p>
          <a:p>
            <a:r>
              <a:rPr lang="es-CR" sz="2400" dirty="0"/>
              <a:t>Porcentaje de casos de mujeres víctimas de violencia atendidos que completan la ruta de atención integral interinstitucional, con activación de medidas de protección.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D31F1A-3D22-B44F-0283-088E00A27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6905ED3-47DC-4785-91BE-A3159F909C32}" type="datetime1">
              <a:rPr lang="es-ES" smtClean="0">
                <a:solidFill>
                  <a:srgbClr val="002060"/>
                </a:solidFill>
              </a:rPr>
              <a:t>09/09/2026</a:t>
            </a:fld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51D2EDB-FFB5-12FB-0947-07C4FA2AB3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991" y="560849"/>
            <a:ext cx="4149969" cy="126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63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EE8C4-B2FA-3FC5-9811-AAFE93D16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37419A-0732-2FF0-0DCD-AF81C1ECF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solidFill>
                  <a:srgbClr val="002060"/>
                </a:solidFill>
              </a:rPr>
              <a:t>Objetivos Estratégicos Sustantivos</a:t>
            </a:r>
            <a:endParaRPr lang="es-C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5C0B542-21A1-DA38-59BA-6BA81EC76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6905ED3-47DC-4785-91BE-A3159F909C32}" type="datetime1">
              <a:rPr lang="es-ES" smtClean="0">
                <a:solidFill>
                  <a:srgbClr val="002060"/>
                </a:solidFill>
              </a:rPr>
              <a:t>09/09/2026</a:t>
            </a:fld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8D24440-E284-7033-30E3-90FFB5BE1C5E}"/>
              </a:ext>
            </a:extLst>
          </p:cNvPr>
          <p:cNvSpPr txBox="1"/>
          <p:nvPr/>
        </p:nvSpPr>
        <p:spPr>
          <a:xfrm>
            <a:off x="1264920" y="2059204"/>
            <a:ext cx="96621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OE3. </a:t>
            </a:r>
            <a:endParaRPr lang="es-CR" dirty="0"/>
          </a:p>
          <a:p>
            <a:pPr algn="just"/>
            <a:endParaRPr lang="es-ES" dirty="0"/>
          </a:p>
          <a:p>
            <a:pPr algn="just"/>
            <a:r>
              <a:rPr lang="es-ES" dirty="0"/>
              <a:t>Impulsar la incorporación del enfoque de igualdad sustantiva en los programas públicos de empleo, emprendimiento y desarrollo productivo, mediante lineamientos técnicos, asistencia institucional y el seguimiento de su implementación.</a:t>
            </a:r>
            <a:endParaRPr lang="es-C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F3E13B9-A960-56F8-2F26-6F3F10A17C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307" y="608447"/>
            <a:ext cx="4149969" cy="126587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B3736B7-2F82-7D7C-8C08-3E1778A45DB9}"/>
              </a:ext>
            </a:extLst>
          </p:cNvPr>
          <p:cNvSpPr txBox="1"/>
          <p:nvPr/>
        </p:nvSpPr>
        <p:spPr>
          <a:xfrm>
            <a:off x="1264920" y="3721416"/>
            <a:ext cx="96621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INDICADOR ESTRATÉGICO 3 (efecto)</a:t>
            </a:r>
          </a:p>
          <a:p>
            <a:endParaRPr lang="es-ES" sz="2400" b="1" dirty="0"/>
          </a:p>
          <a:p>
            <a:r>
              <a:rPr lang="es-CR" sz="2400" dirty="0"/>
              <a:t>Porcentaje de mujeres que, tras recibir servicios de empoderamiento económico, incrementan sus ingresos o formalizan su actividad económica en el plazo de un año</a:t>
            </a:r>
          </a:p>
        </p:txBody>
      </p:sp>
    </p:spTree>
    <p:extLst>
      <p:ext uri="{BB962C8B-B14F-4D97-AF65-F5344CB8AC3E}">
        <p14:creationId xmlns:p14="http://schemas.microsoft.com/office/powerpoint/2010/main" val="1355505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67044-391F-DD90-AA67-814251839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C886F7-D3B6-7E1C-AD50-76A47DB6F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solidFill>
                  <a:srgbClr val="002060"/>
                </a:solidFill>
              </a:rPr>
              <a:t>Objetivos Estratégicos Sustantivos</a:t>
            </a:r>
            <a:endParaRPr lang="es-C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89E92D03-00D8-6D75-E76F-038D7D323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442448" cy="3579367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OE4.</a:t>
            </a:r>
          </a:p>
          <a:p>
            <a:pPr algn="just"/>
            <a:r>
              <a:rPr lang="es-ES" dirty="0"/>
              <a:t>Promover la aplicación y el seguimiento del principio de democracia paritaria y la atención de la violencia política contra las mujeres, mediante la emisión de lineamientos técnicos, la articulación interinstitucional y con organizaciones sociales y políticas, el monitoreo de su implementación y la promoción de liderazgos de calidad entre las mujeres.</a:t>
            </a:r>
            <a:endParaRPr lang="es-CR" dirty="0"/>
          </a:p>
          <a:p>
            <a:r>
              <a:rPr lang="es-CR" sz="2400" b="1" dirty="0"/>
              <a:t>INDICADOR ESTRATÉGICO 4 (efecto)</a:t>
            </a:r>
          </a:p>
          <a:p>
            <a:r>
              <a:rPr lang="es-CR" sz="2400" dirty="0"/>
              <a:t>Porcentaje de instituciones, organizaciones sociales y políticas y, gobiernos locales, que cumplen con el principio de paridad efectiva, en cargos de decisión, de acuerdo con el ordenamiento jurídico nacional.</a:t>
            </a:r>
          </a:p>
          <a:p>
            <a:endParaRPr lang="es-CR" b="1" dirty="0"/>
          </a:p>
          <a:p>
            <a:endParaRPr lang="es-CR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1D3C6AF-C373-FA9A-D05D-4D023D753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6905ED3-47DC-4785-91BE-A3159F909C32}" type="datetime1">
              <a:rPr lang="es-ES" smtClean="0">
                <a:solidFill>
                  <a:srgbClr val="002060"/>
                </a:solidFill>
              </a:rPr>
              <a:t>09/09/2026</a:t>
            </a:fld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455719F-C8A6-DF77-0CB6-E558C7C67C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307" y="608447"/>
            <a:ext cx="4149969" cy="126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74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A0F19-460E-051D-9107-D8717F25A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BBB52E-009D-77E8-9F36-0E895AD3C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solidFill>
                  <a:srgbClr val="002060"/>
                </a:solidFill>
              </a:rPr>
              <a:t>Objetivos Estratégicos Sustantivos</a:t>
            </a:r>
            <a:endParaRPr lang="es-C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09FFB0E-BF59-D438-9EAD-D5CBB3020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b="1" dirty="0"/>
              <a:t>OE5.</a:t>
            </a:r>
          </a:p>
          <a:p>
            <a:pPr algn="just"/>
            <a:r>
              <a:rPr lang="es-ES" dirty="0"/>
              <a:t>Impulsar la incorporación del enfoque de igualdad y derechos humanos de las mujeres en las políticas y servicios públicos de salud, educación, inclusión digital y sistemas de corresponsabilidad social del cuido, mediante lineamientos técnicos, articulación interinstitucional y el monitoreo de su implementación.</a:t>
            </a:r>
          </a:p>
          <a:p>
            <a:pPr algn="just"/>
            <a:r>
              <a:rPr lang="es-ES" sz="2400" b="1" dirty="0"/>
              <a:t>INDICADOR ESTRATÉGICO 5 (efecto</a:t>
            </a:r>
            <a:r>
              <a:rPr lang="es-ES" sz="2400" dirty="0"/>
              <a:t>)</a:t>
            </a:r>
          </a:p>
          <a:p>
            <a:pPr algn="just"/>
            <a:r>
              <a:rPr lang="es-ES" sz="2400" dirty="0"/>
              <a:t>Índice de transversalización del enfoque de igualdad y derechos humanos de las mujeres en los sectores priorizados: Salud, Educación, Inclusión digital y Cuidados.</a:t>
            </a:r>
          </a:p>
          <a:p>
            <a:pPr algn="just"/>
            <a:endParaRPr lang="es-CR" dirty="0"/>
          </a:p>
          <a:p>
            <a:endParaRPr lang="es-CR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6866DCC-7B3E-4126-0BCC-2A8AB9AB1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6905ED3-47DC-4785-91BE-A3159F909C32}" type="datetime1">
              <a:rPr lang="es-ES" smtClean="0">
                <a:solidFill>
                  <a:srgbClr val="002060"/>
                </a:solidFill>
              </a:rPr>
              <a:t>09/09/2026</a:t>
            </a:fld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D0A5478-2143-E9A9-FF3C-1B378E06CF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307" y="608447"/>
            <a:ext cx="4149969" cy="126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21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216E4F-3E82-D0F0-F462-987CE2632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B572A2E-2D1F-4CE9-8283-32B623FD9550}" type="datetime1">
              <a:rPr lang="es-ES" smtClean="0"/>
              <a:t>09/09/2026</a:t>
            </a:fld>
            <a:endParaRPr lang="en-U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1EE8F59-573D-ECC4-617B-2C11BD618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2672"/>
            <a:ext cx="12192000" cy="565265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A353084-5FC0-C1B8-F264-564CC1EA70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960" y="46037"/>
            <a:ext cx="2987040" cy="89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981909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do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905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la oficin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37">
    <a:dk1>
      <a:srgbClr val="000000"/>
    </a:dk1>
    <a:lt1>
      <a:srgbClr val="FFFFFF"/>
    </a:lt1>
    <a:dk2>
      <a:srgbClr val="4A5356"/>
    </a:dk2>
    <a:lt2>
      <a:srgbClr val="E8E3CE"/>
    </a:lt2>
    <a:accent1>
      <a:srgbClr val="9BA8B7"/>
    </a:accent1>
    <a:accent2>
      <a:srgbClr val="E6A02E"/>
    </a:accent2>
    <a:accent3>
      <a:srgbClr val="BF6A3B"/>
    </a:accent3>
    <a:accent4>
      <a:srgbClr val="92987A"/>
    </a:accent4>
    <a:accent5>
      <a:srgbClr val="857659"/>
    </a:accent5>
    <a:accent6>
      <a:srgbClr val="A0988C"/>
    </a:accent6>
    <a:hlink>
      <a:srgbClr val="00B0F0"/>
    </a:hlink>
    <a:folHlink>
      <a:srgbClr val="738F9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548</TotalTime>
  <Words>716</Words>
  <Application>Microsoft Office PowerPoint</Application>
  <PresentationFormat>Panorámica</PresentationFormat>
  <Paragraphs>69</Paragraphs>
  <Slides>18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Aptos</vt:lpstr>
      <vt:lpstr>Arial</vt:lpstr>
      <vt:lpstr>Bookman Old Style</vt:lpstr>
      <vt:lpstr>Calibri</vt:lpstr>
      <vt:lpstr>Franklin Gothic Book</vt:lpstr>
      <vt:lpstr>Personalizado</vt:lpstr>
      <vt:lpstr>Catálogo de indicadores institucionales según Programa  Acuerdo No.3 , Acta No.09-2026   de Junta Directiva INAMU   (Recomendaciones derivadas de la Contratación 2025LD-000017-0015800001)</vt:lpstr>
      <vt:lpstr>Imagen objetivo</vt:lpstr>
      <vt:lpstr>DIMENSIONES PRIORIZADAS (impacto sobre brechas)</vt:lpstr>
      <vt:lpstr>Objetivos Estratégicos Sustantivos</vt:lpstr>
      <vt:lpstr>Objetivos Estratégicos Sustantivos</vt:lpstr>
      <vt:lpstr>Objetivos Estratégicos Sustantivos</vt:lpstr>
      <vt:lpstr>Objetivos Estratégicos Sustantivos</vt:lpstr>
      <vt:lpstr>Objetivos Estratégicos Sustantivos</vt:lpstr>
      <vt:lpstr>Presentación de PowerPoint</vt:lpstr>
      <vt:lpstr>Objetivos Estratégicos de Gestión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Wendy Calderón Granados</dc:creator>
  <cp:lastModifiedBy>Irya Cruz Mena</cp:lastModifiedBy>
  <cp:revision>27</cp:revision>
  <dcterms:created xsi:type="dcterms:W3CDTF">2026-03-20T20:46:49Z</dcterms:created>
  <dcterms:modified xsi:type="dcterms:W3CDTF">2026-09-09T17:07:42Z</dcterms:modified>
</cp:coreProperties>
</file>